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84" r:id="rId4"/>
    <p:sldId id="289" r:id="rId5"/>
    <p:sldId id="270" r:id="rId6"/>
    <p:sldId id="290" r:id="rId7"/>
    <p:sldId id="282" r:id="rId8"/>
    <p:sldId id="278" r:id="rId9"/>
    <p:sldId id="281" r:id="rId10"/>
    <p:sldId id="291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ACD"/>
          </a:solidFill>
        </a:fill>
      </a:tcStyle>
    </a:wholeTbl>
    <a:band2H>
      <a:tcTxStyle/>
      <a:tcStyle>
        <a:tcBdr/>
        <a:fill>
          <a:solidFill>
            <a:srgbClr val="FBE6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DCDC"/>
          </a:solidFill>
        </a:fill>
      </a:tcStyle>
    </a:wholeTbl>
    <a:band2H>
      <a:tcTxStyle/>
      <a:tcStyle>
        <a:tcBdr/>
        <a:fill>
          <a:solidFill>
            <a:schemeClr val="accent6">
              <a:lumOff val="63215"/>
            </a:schemeClr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81046" autoAdjust="0"/>
  </p:normalViewPr>
  <p:slideViewPr>
    <p:cSldViewPr snapToGrid="0">
      <p:cViewPr varScale="1">
        <p:scale>
          <a:sx n="88" d="100"/>
          <a:sy n="88" d="100"/>
        </p:scale>
        <p:origin x="12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4" name="Shape 29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209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8966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8327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4123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5261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8391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4009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736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7822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6247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итульный слай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азвание"/>
          <p:cNvSpPr txBox="1">
            <a:spLocks noGrp="1"/>
          </p:cNvSpPr>
          <p:nvPr>
            <p:ph type="title" hasCustomPrompt="1"/>
          </p:nvPr>
        </p:nvSpPr>
        <p:spPr>
          <a:xfrm>
            <a:off x="1159808" y="2308107"/>
            <a:ext cx="6824383" cy="527285"/>
          </a:xfrm>
          <a:prstGeom prst="rect">
            <a:avLst/>
          </a:prstGeom>
        </p:spPr>
        <p:txBody>
          <a:bodyPr/>
          <a:lstStyle>
            <a:lvl1pPr algn="ctr">
              <a:defRPr sz="4400">
                <a:solidFill>
                  <a:srgbClr val="FFFFFF"/>
                </a:solidFill>
              </a:defRPr>
            </a:lvl1pPr>
          </a:lstStyle>
          <a:p>
            <a:r>
              <a:t>Название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79037" y="4492942"/>
            <a:ext cx="2160091" cy="449867"/>
          </a:xfrm>
          <a:prstGeom prst="rect">
            <a:avLst/>
          </a:prstGeom>
        </p:spPr>
        <p:txBody>
          <a:bodyPr anchor="ctr"/>
          <a:lstStyle>
            <a:lvl2pPr indent="0"/>
            <a:lvl3pPr marL="1200150" indent="-285750">
              <a:buSzPct val="100000"/>
              <a:buChar char="•"/>
            </a:lvl3pPr>
            <a:lvl4pPr marL="1657350" indent="-285750">
              <a:buSzPct val="100000"/>
              <a:buChar char="•"/>
            </a:lvl4pPr>
          </a:lstStyle>
          <a:p>
            <a:r>
              <a:t>Контакты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 изображений (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1" y="2367645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  <a:lvl2pPr marL="6286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2pPr>
            <a:lvl3pPr marL="10858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3pPr>
            <a:lvl4pPr marL="15430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4pPr>
            <a:lvl5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5pPr>
          </a:lstStyle>
          <a:p>
            <a:r>
              <a:t>Подзаголовок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1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22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23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124" name="Рисунок 2"/>
          <p:cNvSpPr>
            <a:spLocks noGrp="1"/>
          </p:cNvSpPr>
          <p:nvPr>
            <p:ph type="pic" sz="quarter" idx="23"/>
          </p:nvPr>
        </p:nvSpPr>
        <p:spPr>
          <a:xfrm>
            <a:off x="454049" y="952606"/>
            <a:ext cx="2589215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5" name="Рисунок 2"/>
          <p:cNvSpPr>
            <a:spLocks noGrp="1"/>
          </p:cNvSpPr>
          <p:nvPr>
            <p:ph type="pic" sz="quarter" idx="24"/>
          </p:nvPr>
        </p:nvSpPr>
        <p:spPr>
          <a:xfrm>
            <a:off x="3275817" y="952606"/>
            <a:ext cx="2589214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Рисунок 2"/>
          <p:cNvSpPr>
            <a:spLocks noGrp="1"/>
          </p:cNvSpPr>
          <p:nvPr>
            <p:ph type="pic" sz="quarter" idx="25"/>
          </p:nvPr>
        </p:nvSpPr>
        <p:spPr>
          <a:xfrm>
            <a:off x="6089789" y="952606"/>
            <a:ext cx="2589214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7" name="Text Placeholder 24"/>
          <p:cNvSpPr>
            <a:spLocks noGrp="1"/>
          </p:cNvSpPr>
          <p:nvPr>
            <p:ph type="body" sz="quarter" idx="26" hasCustomPrompt="1"/>
          </p:nvPr>
        </p:nvSpPr>
        <p:spPr>
          <a:xfrm>
            <a:off x="460351" y="4281396"/>
            <a:ext cx="2589215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28" name="Text Placeholder 24"/>
          <p:cNvSpPr>
            <a:spLocks noGrp="1"/>
          </p:cNvSpPr>
          <p:nvPr>
            <p:ph type="body" sz="quarter" idx="27" hasCustomPrompt="1"/>
          </p:nvPr>
        </p:nvSpPr>
        <p:spPr>
          <a:xfrm>
            <a:off x="3278970" y="4281396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29" name="Text Placeholder 24"/>
          <p:cNvSpPr>
            <a:spLocks noGrp="1"/>
          </p:cNvSpPr>
          <p:nvPr>
            <p:ph type="body" sz="quarter" idx="28" hasCustomPrompt="1"/>
          </p:nvPr>
        </p:nvSpPr>
        <p:spPr>
          <a:xfrm>
            <a:off x="6088857" y="4281396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30" name="Рисунок 2"/>
          <p:cNvSpPr>
            <a:spLocks noGrp="1"/>
          </p:cNvSpPr>
          <p:nvPr>
            <p:ph type="pic" sz="quarter" idx="29"/>
          </p:nvPr>
        </p:nvSpPr>
        <p:spPr>
          <a:xfrm>
            <a:off x="457200" y="2866357"/>
            <a:ext cx="2589215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1" name="Рисунок 2"/>
          <p:cNvSpPr>
            <a:spLocks noGrp="1"/>
          </p:cNvSpPr>
          <p:nvPr>
            <p:ph type="pic" sz="quarter" idx="30"/>
          </p:nvPr>
        </p:nvSpPr>
        <p:spPr>
          <a:xfrm>
            <a:off x="3278968" y="2866357"/>
            <a:ext cx="2589214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2" name="Рисунок 2"/>
          <p:cNvSpPr>
            <a:spLocks noGrp="1"/>
          </p:cNvSpPr>
          <p:nvPr>
            <p:ph type="pic" sz="quarter" idx="31"/>
          </p:nvPr>
        </p:nvSpPr>
        <p:spPr>
          <a:xfrm>
            <a:off x="6092940" y="2866357"/>
            <a:ext cx="2589214" cy="130429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3" name="Текст 10"/>
          <p:cNvSpPr>
            <a:spLocks noGrp="1"/>
          </p:cNvSpPr>
          <p:nvPr>
            <p:ph type="body" sz="quarter" idx="32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ласть (голубо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51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Основной текст слайда, ключевая формулировка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2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кно (голубо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24113" y="1233715"/>
            <a:ext cx="7170057" cy="3410857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/>
            </a:lvl1pPr>
            <a:lvl2pPr>
              <a:spcBef>
                <a:spcPts val="300"/>
              </a:spcBef>
              <a:defRPr sz="1600"/>
            </a:lvl2pPr>
            <a:lvl3pPr>
              <a:spcBef>
                <a:spcPts val="300"/>
              </a:spcBef>
              <a:defRPr sz="1600"/>
            </a:lvl3pPr>
            <a:lvl4pPr>
              <a:spcBef>
                <a:spcPts val="300"/>
              </a:spcBef>
              <a:defRPr sz="1600"/>
            </a:lvl4pPr>
            <a:lvl5pPr>
              <a:spcBef>
                <a:spcPts val="300"/>
              </a:spcBef>
              <a:defRPr sz="16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1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62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окна (голубо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7998" y="17922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71" name="Текст 13"/>
          <p:cNvSpPr>
            <a:spLocks noGrp="1"/>
          </p:cNvSpPr>
          <p:nvPr>
            <p:ph type="body" sz="quarter" idx="21" hasCustomPrompt="1"/>
          </p:nvPr>
        </p:nvSpPr>
        <p:spPr>
          <a:xfrm>
            <a:off x="507998" y="1182459"/>
            <a:ext cx="2960915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72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73" name="Текст 7"/>
          <p:cNvSpPr>
            <a:spLocks noGrp="1"/>
          </p:cNvSpPr>
          <p:nvPr>
            <p:ph type="body" sz="quarter" idx="22" hasCustomPrompt="1"/>
          </p:nvPr>
        </p:nvSpPr>
        <p:spPr>
          <a:xfrm>
            <a:off x="5000171" y="30114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</a:lstStyle>
          <a:p>
            <a:r>
              <a:t>Основной текст слайда, ключевая формулировка.
Начало списка:
 список;
 список;
 конец списка.</a:t>
            </a:r>
          </a:p>
        </p:txBody>
      </p:sp>
      <p:sp>
        <p:nvSpPr>
          <p:cNvPr id="174" name="Текст 13"/>
          <p:cNvSpPr>
            <a:spLocks noGrp="1"/>
          </p:cNvSpPr>
          <p:nvPr>
            <p:ph type="body" sz="quarter" idx="23" hasCustomPrompt="1"/>
          </p:nvPr>
        </p:nvSpPr>
        <p:spPr>
          <a:xfrm>
            <a:off x="5000171" y="2401659"/>
            <a:ext cx="2960914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75" name="Текст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зображение (голубо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84" name="Рисунок 2"/>
          <p:cNvSpPr>
            <a:spLocks noGrp="1"/>
          </p:cNvSpPr>
          <p:nvPr>
            <p:ph type="pic" sz="half" idx="21"/>
          </p:nvPr>
        </p:nvSpPr>
        <p:spPr>
          <a:xfrm>
            <a:off x="457200" y="936852"/>
            <a:ext cx="4608513" cy="384215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508171" y="1153885"/>
            <a:ext cx="2532744" cy="3425373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>
              <a:spcBef>
                <a:spcPts val="300"/>
              </a:spcBef>
              <a:defRPr sz="14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86" name="Текст 10"/>
          <p:cNvSpPr>
            <a:spLocks noGrp="1"/>
          </p:cNvSpPr>
          <p:nvPr>
            <p:ph type="body" sz="quarter" idx="22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ласть (фиолетов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9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Основной текст слайда, ключевая формулировка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6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кно (фиолетов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24113" y="1233715"/>
            <a:ext cx="7170057" cy="3410857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/>
            </a:lvl1pPr>
            <a:lvl2pPr>
              <a:spcBef>
                <a:spcPts val="300"/>
              </a:spcBef>
              <a:defRPr sz="1600"/>
            </a:lvl2pPr>
            <a:lvl3pPr>
              <a:spcBef>
                <a:spcPts val="300"/>
              </a:spcBef>
              <a:defRPr sz="1600"/>
            </a:lvl3pPr>
            <a:lvl4pPr>
              <a:spcBef>
                <a:spcPts val="300"/>
              </a:spcBef>
              <a:defRPr sz="1600"/>
            </a:lvl4pPr>
            <a:lvl5pPr>
              <a:spcBef>
                <a:spcPts val="300"/>
              </a:spcBef>
              <a:defRPr sz="16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5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06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окна (фиолетов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7998" y="17922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15" name="Текст 13"/>
          <p:cNvSpPr>
            <a:spLocks noGrp="1"/>
          </p:cNvSpPr>
          <p:nvPr>
            <p:ph type="body" sz="quarter" idx="21" hasCustomPrompt="1"/>
          </p:nvPr>
        </p:nvSpPr>
        <p:spPr>
          <a:xfrm>
            <a:off x="507998" y="1182459"/>
            <a:ext cx="2960915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216" name="Текст 7"/>
          <p:cNvSpPr>
            <a:spLocks noGrp="1"/>
          </p:cNvSpPr>
          <p:nvPr>
            <p:ph type="body" sz="quarter" idx="22" hasCustomPrompt="1"/>
          </p:nvPr>
        </p:nvSpPr>
        <p:spPr>
          <a:xfrm>
            <a:off x="5000171" y="30114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</a:lstStyle>
          <a:p>
            <a:r>
              <a:t>Основной текст слайда, ключевая формулировка.
Начало списка:
 список;
 список;
 конец списка.</a:t>
            </a:r>
          </a:p>
        </p:txBody>
      </p:sp>
      <p:sp>
        <p:nvSpPr>
          <p:cNvPr id="217" name="Текст 13"/>
          <p:cNvSpPr>
            <a:spLocks noGrp="1"/>
          </p:cNvSpPr>
          <p:nvPr>
            <p:ph type="body" sz="quarter" idx="23" hasCustomPrompt="1"/>
          </p:nvPr>
        </p:nvSpPr>
        <p:spPr>
          <a:xfrm>
            <a:off x="5000171" y="2401659"/>
            <a:ext cx="2960914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218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19" name="Текст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зображение (фиолетов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28" name="Рисунок 2"/>
          <p:cNvSpPr>
            <a:spLocks noGrp="1"/>
          </p:cNvSpPr>
          <p:nvPr>
            <p:ph type="pic" sz="half" idx="21"/>
          </p:nvPr>
        </p:nvSpPr>
        <p:spPr>
          <a:xfrm>
            <a:off x="457200" y="936852"/>
            <a:ext cx="4608513" cy="384215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2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508171" y="1153885"/>
            <a:ext cx="2532744" cy="3425373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>
              <a:spcBef>
                <a:spcPts val="300"/>
              </a:spcBef>
              <a:defRPr sz="14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0" name="Текст 10"/>
          <p:cNvSpPr>
            <a:spLocks noGrp="1"/>
          </p:cNvSpPr>
          <p:nvPr>
            <p:ph type="body" sz="quarter" idx="22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ласть (красн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3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Основной текст слайда, ключевая формулировка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0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ласть (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кно (красн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24113" y="1233715"/>
            <a:ext cx="7170057" cy="3410857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/>
            </a:lvl1pPr>
            <a:lvl2pPr>
              <a:spcBef>
                <a:spcPts val="300"/>
              </a:spcBef>
              <a:defRPr sz="1600"/>
            </a:lvl2pPr>
            <a:lvl3pPr>
              <a:spcBef>
                <a:spcPts val="300"/>
              </a:spcBef>
              <a:defRPr sz="1600"/>
            </a:lvl3pPr>
            <a:lvl4pPr>
              <a:spcBef>
                <a:spcPts val="300"/>
              </a:spcBef>
              <a:defRPr sz="1600"/>
            </a:lvl4pPr>
            <a:lvl5pPr>
              <a:spcBef>
                <a:spcPts val="300"/>
              </a:spcBef>
              <a:defRPr sz="1600"/>
            </a:lvl5pPr>
          </a:lstStyle>
          <a:p>
            <a:r>
              <a:t>Здесь при необходимости располагается основной текст слайда, ключевая формулировка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9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50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окна (красн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25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7998" y="17922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0" name="Текст 13"/>
          <p:cNvSpPr>
            <a:spLocks noGrp="1"/>
          </p:cNvSpPr>
          <p:nvPr>
            <p:ph type="body" sz="quarter" idx="21" hasCustomPrompt="1"/>
          </p:nvPr>
        </p:nvSpPr>
        <p:spPr>
          <a:xfrm>
            <a:off x="507998" y="1182459"/>
            <a:ext cx="2960915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261" name="Текст 7"/>
          <p:cNvSpPr>
            <a:spLocks noGrp="1"/>
          </p:cNvSpPr>
          <p:nvPr>
            <p:ph type="body" sz="quarter" idx="22" hasCustomPrompt="1"/>
          </p:nvPr>
        </p:nvSpPr>
        <p:spPr>
          <a:xfrm>
            <a:off x="5000171" y="30114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</a:lstStyle>
          <a:p>
            <a:r>
              <a:t>Основной текст слайда, ключевая формулировка.
Начало списка:
 список;
 список;
 конец списка.</a:t>
            </a:r>
          </a:p>
        </p:txBody>
      </p:sp>
      <p:sp>
        <p:nvSpPr>
          <p:cNvPr id="262" name="Текст 13"/>
          <p:cNvSpPr>
            <a:spLocks noGrp="1"/>
          </p:cNvSpPr>
          <p:nvPr>
            <p:ph type="body" sz="quarter" idx="23" hasCustomPrompt="1"/>
          </p:nvPr>
        </p:nvSpPr>
        <p:spPr>
          <a:xfrm>
            <a:off x="5000171" y="2401659"/>
            <a:ext cx="2960914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263" name="Текст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>
                <a:solidFill>
                  <a:srgbClr val="FFFFFF"/>
                </a:solidFill>
              </a:defRPr>
            </a:lvl1pPr>
          </a:lstStyle>
          <a:p>
            <a:r>
              <a:t>99</a:t>
            </a:r>
          </a:p>
        </p:txBody>
      </p:sp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области (цветно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1" y="1059321"/>
            <a:ext cx="3897087" cy="1734679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>
                <a:solidFill>
                  <a:srgbClr val="FFFFFF"/>
                </a:solidFill>
              </a:defRPr>
            </a:lvl1pPr>
            <a:lvl2pPr>
              <a:spcBef>
                <a:spcPts val="300"/>
              </a:spcBef>
              <a:defRPr sz="1400">
                <a:solidFill>
                  <a:srgbClr val="FFFFFF"/>
                </a:solidFill>
              </a:defRPr>
            </a:lvl2pPr>
            <a:lvl3pPr>
              <a:spcBef>
                <a:spcPts val="300"/>
              </a:spcBef>
              <a:defRPr sz="1400">
                <a:solidFill>
                  <a:srgbClr val="FFFFFF"/>
                </a:solidFill>
              </a:defRPr>
            </a:lvl3pPr>
            <a:lvl4pPr>
              <a:spcBef>
                <a:spcPts val="300"/>
              </a:spcBef>
              <a:defRPr sz="1400">
                <a:solidFill>
                  <a:srgbClr val="FFFFFF"/>
                </a:solidFill>
              </a:defRPr>
            </a:lvl4pPr>
            <a:lvl5pPr>
              <a:spcBef>
                <a:spcPts val="300"/>
              </a:spcBef>
              <a:defRPr sz="1400">
                <a:solidFill>
                  <a:srgbClr val="FFFFFF"/>
                </a:solidFill>
              </a:defRPr>
            </a:lvl5pPr>
          </a:lstStyle>
          <a:p>
            <a:r>
              <a:t>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83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457201" y="3105836"/>
            <a:ext cx="3897084" cy="1640335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>
                <a:solidFill>
                  <a:srgbClr val="FFFFFF"/>
                </a:solidFill>
              </a:defRPr>
            </a:lvl1pPr>
          </a:lstStyle>
          <a:p>
            <a:r>
              <a:t>Основной текст слайда, ключевая формулировка.</a:t>
            </a:r>
          </a:p>
        </p:txBody>
      </p:sp>
      <p:sp>
        <p:nvSpPr>
          <p:cNvPr id="284" name="Текст 6"/>
          <p:cNvSpPr>
            <a:spLocks noGrp="1"/>
          </p:cNvSpPr>
          <p:nvPr>
            <p:ph type="body" sz="half" idx="22" hasCustomPrompt="1"/>
          </p:nvPr>
        </p:nvSpPr>
        <p:spPr>
          <a:xfrm>
            <a:off x="4789713" y="1059321"/>
            <a:ext cx="3632203" cy="3686850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>
                <a:solidFill>
                  <a:srgbClr val="FFFFFF"/>
                </a:solidFill>
              </a:defRPr>
            </a:lvl1pPr>
          </a:lstStyle>
          <a:p>
            <a:r>
              <a:t>Основной текст слайда, ключевая формулировка.</a:t>
            </a:r>
          </a:p>
        </p:txBody>
      </p:sp>
      <p:sp>
        <p:nvSpPr>
          <p:cNvPr id="285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286" name="Текст 10"/>
          <p:cNvSpPr>
            <a:spLocks noGrp="1"/>
          </p:cNvSpPr>
          <p:nvPr>
            <p:ph type="body" sz="quarter" idx="23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2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кно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1211942"/>
            <a:ext cx="7467600" cy="3447145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623887" indent="-166687">
              <a:spcBef>
                <a:spcPts val="300"/>
              </a:spcBef>
              <a:buSzPct val="100000"/>
              <a:buChar char="•"/>
              <a:defRPr sz="1400"/>
            </a:lvl2pPr>
            <a:lvl3pPr marL="1074419" indent="-160019">
              <a:spcBef>
                <a:spcPts val="300"/>
              </a:spcBef>
              <a:buSzPct val="100000"/>
              <a:buChar char="•"/>
              <a:defRPr sz="1400"/>
            </a:lvl3pPr>
            <a:lvl4pPr marL="1549400" indent="-177800">
              <a:spcBef>
                <a:spcPts val="300"/>
              </a:spcBef>
              <a:buSzPct val="100000"/>
              <a:buChar char="•"/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2" name="Текст 10"/>
          <p:cNvSpPr>
            <a:spLocks noGrp="1"/>
          </p:cNvSpPr>
          <p:nvPr>
            <p:ph type="body" sz="quarter" idx="21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окна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7998" y="17922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" name="Текст 13"/>
          <p:cNvSpPr>
            <a:spLocks noGrp="1"/>
          </p:cNvSpPr>
          <p:nvPr>
            <p:ph type="body" sz="quarter" idx="21" hasCustomPrompt="1"/>
          </p:nvPr>
        </p:nvSpPr>
        <p:spPr>
          <a:xfrm>
            <a:off x="507998" y="1182459"/>
            <a:ext cx="2960915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42" name="Текст 7"/>
          <p:cNvSpPr>
            <a:spLocks noGrp="1"/>
          </p:cNvSpPr>
          <p:nvPr>
            <p:ph type="body" sz="quarter" idx="22" hasCustomPrompt="1"/>
          </p:nvPr>
        </p:nvSpPr>
        <p:spPr>
          <a:xfrm>
            <a:off x="5000171" y="3011485"/>
            <a:ext cx="3635831" cy="157367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/>
            </a:lvl1pPr>
          </a:lstStyle>
          <a:p>
            <a:r>
              <a:t>Основной текст слайда, ключевая формулировка.
Начало списка:
 список;
 список;
 конец списка.</a:t>
            </a:r>
          </a:p>
        </p:txBody>
      </p:sp>
      <p:sp>
        <p:nvSpPr>
          <p:cNvPr id="43" name="Текст 13"/>
          <p:cNvSpPr>
            <a:spLocks noGrp="1"/>
          </p:cNvSpPr>
          <p:nvPr>
            <p:ph type="body" sz="quarter" idx="23" hasCustomPrompt="1"/>
          </p:nvPr>
        </p:nvSpPr>
        <p:spPr>
          <a:xfrm>
            <a:off x="5000171" y="2401659"/>
            <a:ext cx="2960914" cy="59508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6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44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45" name="Текст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зображение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Рисунок 2"/>
          <p:cNvSpPr>
            <a:spLocks noGrp="1"/>
          </p:cNvSpPr>
          <p:nvPr>
            <p:ph type="pic" sz="half" idx="21"/>
          </p:nvPr>
        </p:nvSpPr>
        <p:spPr>
          <a:xfrm>
            <a:off x="457200" y="936852"/>
            <a:ext cx="4608513" cy="384215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4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5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508171" y="1153885"/>
            <a:ext cx="2532744" cy="3425373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>
              <a:spcBef>
                <a:spcPts val="300"/>
              </a:spcBef>
              <a:defRPr sz="14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6" name="Текст 10"/>
          <p:cNvSpPr>
            <a:spLocks noGrp="1"/>
          </p:cNvSpPr>
          <p:nvPr>
            <p:ph type="body" sz="quarter" idx="22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изображения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Заголовок"/>
          <p:cNvSpPr txBox="1"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4" cy="527284"/>
          </a:xfrm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3102428" y="943208"/>
            <a:ext cx="5526316" cy="387553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>
              <a:spcBef>
                <a:spcPts val="300"/>
              </a:spcBef>
              <a:defRPr sz="14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6" name="Рисунок 2"/>
          <p:cNvSpPr>
            <a:spLocks noGrp="1"/>
          </p:cNvSpPr>
          <p:nvPr>
            <p:ph type="pic" sz="quarter" idx="21"/>
          </p:nvPr>
        </p:nvSpPr>
        <p:spPr>
          <a:xfrm>
            <a:off x="457200" y="943208"/>
            <a:ext cx="2532745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7" name="Рисунок 2"/>
          <p:cNvSpPr>
            <a:spLocks noGrp="1"/>
          </p:cNvSpPr>
          <p:nvPr>
            <p:ph type="pic" sz="quarter" idx="22"/>
          </p:nvPr>
        </p:nvSpPr>
        <p:spPr>
          <a:xfrm>
            <a:off x="457200" y="2935720"/>
            <a:ext cx="2532745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8" name="Текст 10"/>
          <p:cNvSpPr>
            <a:spLocks noGrp="1"/>
          </p:cNvSpPr>
          <p:nvPr>
            <p:ph type="body" sz="quarter" idx="23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изображения (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1" y="2933901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  <a:lvl2pPr marL="6286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2pPr>
            <a:lvl3pPr marL="10858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3pPr>
            <a:lvl4pPr marL="1543050" indent="-171450">
              <a:spcBef>
                <a:spcPts val="200"/>
              </a:spcBef>
              <a:buSzPct val="100000"/>
              <a:buChar char="•"/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4pPr>
            <a:lvl5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5pPr>
          </a:lstStyle>
          <a:p>
            <a:r>
              <a:t>Подзаголовок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7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3" y="2933901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78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3" y="2933901"/>
            <a:ext cx="2589214" cy="269082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200"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79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80" name="Рисунок 2"/>
          <p:cNvSpPr>
            <a:spLocks noGrp="1"/>
          </p:cNvSpPr>
          <p:nvPr>
            <p:ph type="pic" sz="quarter" idx="23"/>
          </p:nvPr>
        </p:nvSpPr>
        <p:spPr>
          <a:xfrm>
            <a:off x="469081" y="944462"/>
            <a:ext cx="2577002" cy="18830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1" name="Рисунок 2"/>
          <p:cNvSpPr>
            <a:spLocks noGrp="1"/>
          </p:cNvSpPr>
          <p:nvPr>
            <p:ph type="pic" sz="quarter" idx="24"/>
          </p:nvPr>
        </p:nvSpPr>
        <p:spPr>
          <a:xfrm>
            <a:off x="3221665" y="944462"/>
            <a:ext cx="2577002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2" name="Рисунок 2"/>
          <p:cNvSpPr>
            <a:spLocks noGrp="1"/>
          </p:cNvSpPr>
          <p:nvPr>
            <p:ph type="pic" sz="quarter" idx="25"/>
          </p:nvPr>
        </p:nvSpPr>
        <p:spPr>
          <a:xfrm>
            <a:off x="5980689" y="944462"/>
            <a:ext cx="2577003" cy="18830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3" name="Текст 10"/>
          <p:cNvSpPr>
            <a:spLocks noGrp="1"/>
          </p:cNvSpPr>
          <p:nvPr>
            <p:ph type="body" sz="quarter" idx="26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 изображения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733143" y="949330"/>
            <a:ext cx="2895601" cy="3895724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>
              <a:spcBef>
                <a:spcPts val="300"/>
              </a:spcBef>
              <a:defRPr sz="14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400"/>
            </a:lvl4pPr>
            <a:lvl5pPr>
              <a:spcBef>
                <a:spcPts val="300"/>
              </a:spcBef>
              <a:defRPr sz="1400"/>
            </a:lvl5pPr>
          </a:lstStyle>
          <a:p>
            <a:r>
              <a:t>Текст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3" name="Рисунок 2"/>
          <p:cNvSpPr>
            <a:spLocks noGrp="1"/>
          </p:cNvSpPr>
          <p:nvPr>
            <p:ph type="pic" sz="quarter" idx="21"/>
          </p:nvPr>
        </p:nvSpPr>
        <p:spPr>
          <a:xfrm>
            <a:off x="457200" y="949328"/>
            <a:ext cx="2532745" cy="18830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4" name="Рисунок 2"/>
          <p:cNvSpPr>
            <a:spLocks noGrp="1"/>
          </p:cNvSpPr>
          <p:nvPr>
            <p:ph type="pic" sz="quarter" idx="22"/>
          </p:nvPr>
        </p:nvSpPr>
        <p:spPr>
          <a:xfrm>
            <a:off x="3095170" y="949328"/>
            <a:ext cx="2532746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5" name="Рисунок 2"/>
          <p:cNvSpPr>
            <a:spLocks noGrp="1"/>
          </p:cNvSpPr>
          <p:nvPr>
            <p:ph type="pic" sz="quarter" idx="23"/>
          </p:nvPr>
        </p:nvSpPr>
        <p:spPr>
          <a:xfrm>
            <a:off x="3095170" y="2962031"/>
            <a:ext cx="2532746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Рисунок 2"/>
          <p:cNvSpPr>
            <a:spLocks noGrp="1"/>
          </p:cNvSpPr>
          <p:nvPr>
            <p:ph type="pic" sz="quarter" idx="24"/>
          </p:nvPr>
        </p:nvSpPr>
        <p:spPr>
          <a:xfrm>
            <a:off x="457198" y="2962031"/>
            <a:ext cx="2532746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Текст 10"/>
          <p:cNvSpPr>
            <a:spLocks noGrp="1"/>
          </p:cNvSpPr>
          <p:nvPr>
            <p:ph type="body" sz="quarter" idx="25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 изображений (белый)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Заголовок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1" y="963397"/>
            <a:ext cx="2532745" cy="1883024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t>Ключевая фраза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Рисунок 2"/>
          <p:cNvSpPr>
            <a:spLocks noGrp="1"/>
          </p:cNvSpPr>
          <p:nvPr>
            <p:ph type="pic" sz="quarter" idx="21"/>
          </p:nvPr>
        </p:nvSpPr>
        <p:spPr>
          <a:xfrm>
            <a:off x="3095170" y="963397"/>
            <a:ext cx="2532746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8" name="Рисунок 2"/>
          <p:cNvSpPr>
            <a:spLocks noGrp="1"/>
          </p:cNvSpPr>
          <p:nvPr>
            <p:ph type="pic" sz="quarter" idx="22"/>
          </p:nvPr>
        </p:nvSpPr>
        <p:spPr>
          <a:xfrm>
            <a:off x="5733141" y="966927"/>
            <a:ext cx="2532745" cy="18830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9" name="Рисунок 2"/>
          <p:cNvSpPr>
            <a:spLocks noGrp="1"/>
          </p:cNvSpPr>
          <p:nvPr>
            <p:ph type="pic" sz="quarter" idx="23"/>
          </p:nvPr>
        </p:nvSpPr>
        <p:spPr>
          <a:xfrm>
            <a:off x="5733141" y="2954041"/>
            <a:ext cx="2532745" cy="18830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0" name="Рисунок 2"/>
          <p:cNvSpPr>
            <a:spLocks noGrp="1"/>
          </p:cNvSpPr>
          <p:nvPr>
            <p:ph type="pic" sz="quarter" idx="24"/>
          </p:nvPr>
        </p:nvSpPr>
        <p:spPr>
          <a:xfrm>
            <a:off x="3095170" y="2960314"/>
            <a:ext cx="2532746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1" name="Рисунок 2"/>
          <p:cNvSpPr>
            <a:spLocks noGrp="1"/>
          </p:cNvSpPr>
          <p:nvPr>
            <p:ph type="pic" sz="quarter" idx="25"/>
          </p:nvPr>
        </p:nvSpPr>
        <p:spPr>
          <a:xfrm>
            <a:off x="457200" y="2960314"/>
            <a:ext cx="2532745" cy="1883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2" name="Текст 10"/>
          <p:cNvSpPr>
            <a:spLocks noGrp="1"/>
          </p:cNvSpPr>
          <p:nvPr>
            <p:ph type="body" sz="quarter" idx="26" hasCustomPrompt="1"/>
          </p:nvPr>
        </p:nvSpPr>
        <p:spPr>
          <a:xfrm>
            <a:off x="8615897" y="4831160"/>
            <a:ext cx="465272" cy="254273"/>
          </a:xfrm>
          <a:prstGeom prst="rect">
            <a:avLst/>
          </a:prstGeom>
        </p:spPr>
        <p:txBody>
          <a:bodyPr anchor="ctr"/>
          <a:lstStyle>
            <a:lvl1pPr algn="ctr" defTabSz="356615">
              <a:spcBef>
                <a:spcPts val="0"/>
              </a:spcBef>
              <a:defRPr sz="1092"/>
            </a:lvl1pPr>
          </a:lstStyle>
          <a:p>
            <a:r>
              <a:t>99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"/>
          <p:cNvSpPr txBox="1">
            <a:spLocks noGrp="1"/>
          </p:cNvSpPr>
          <p:nvPr>
            <p:ph type="title" hasCustomPrompt="1"/>
          </p:nvPr>
        </p:nvSpPr>
        <p:spPr>
          <a:xfrm>
            <a:off x="457200" y="306435"/>
            <a:ext cx="6281000" cy="527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Заголовок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198" y="1040161"/>
            <a:ext cx="8389258" cy="373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Здесь при необходимости располагается основной текст слайда, ключевая формулировка.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2" r:id="rId22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ALS Gorizont Medium Expanded"/>
          <a:ea typeface="ALS Gorizont Medium Expanded"/>
          <a:cs typeface="ALS Gorizont Medium Expanded"/>
          <a:sym typeface="ALS Gorizont Medium Expanded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1pPr>
      <a:lvl2pPr marL="0" marR="0" indent="4572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2pPr>
      <a:lvl3pPr marL="0" marR="0" indent="9144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3pPr>
      <a:lvl4pPr marL="0" marR="0" indent="1371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4pPr>
      <a:lvl5pPr marL="0" marR="0" indent="18288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5pPr>
      <a:lvl6pPr marL="2540000" marR="0" indent="-254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6pPr>
      <a:lvl7pPr marL="2997200" marR="0" indent="-254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7pPr>
      <a:lvl8pPr marL="3454400" marR="0" indent="-254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8pPr>
      <a:lvl9pPr marL="3911600" marR="0" indent="-254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Golos Text"/>
          <a:ea typeface="Golos Text"/>
          <a:cs typeface="Golos Text"/>
          <a:sym typeface="Golos Tex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lphin-in-river/SHWAR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isk.yandex.ru/i/ACck1cA_DaUQcw" TargetMode="External"/><Relationship Id="rId5" Type="http://schemas.openxmlformats.org/officeDocument/2006/relationships/hyperlink" Target="https://disk.yandex.ru/i/hJIYQxJLd_QwZg" TargetMode="External"/><Relationship Id="rId4" Type="http://schemas.openxmlformats.org/officeDocument/2006/relationships/hyperlink" Target="https://disk.yandex.ru/d/SWDDUIHsvkmshw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4"/>
          <p:cNvSpPr txBox="1">
            <a:spLocks noGrp="1"/>
          </p:cNvSpPr>
          <p:nvPr>
            <p:ph type="title"/>
          </p:nvPr>
        </p:nvSpPr>
        <p:spPr>
          <a:xfrm>
            <a:off x="1159807" y="1909657"/>
            <a:ext cx="6824383" cy="850475"/>
          </a:xfrm>
          <a:prstGeom prst="rect">
            <a:avLst/>
          </a:prstGeom>
        </p:spPr>
        <p:txBody>
          <a:bodyPr>
            <a:noAutofit/>
          </a:bodyPr>
          <a:lstStyle>
            <a:lvl1pPr defTabSz="228600">
              <a:defRPr sz="1500"/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средств автоматизации визуального анализа состояния гидротехнических сооружений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7" name="Текст 2"/>
          <p:cNvSpPr txBox="1">
            <a:spLocks noGrp="1"/>
          </p:cNvSpPr>
          <p:nvPr>
            <p:ph type="body" sz="quarter" idx="1"/>
          </p:nvPr>
        </p:nvSpPr>
        <p:spPr>
          <a:xfrm>
            <a:off x="3139953" y="3935101"/>
            <a:ext cx="2864092" cy="1076836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Хряков Иван Валентинович</a:t>
            </a:r>
          </a:p>
        </p:txBody>
      </p:sp>
      <p:sp>
        <p:nvSpPr>
          <p:cNvPr id="2" name="Текст 2">
            <a:extLst>
              <a:ext uri="{FF2B5EF4-FFF2-40B4-BE49-F238E27FC236}">
                <a16:creationId xmlns:a16="http://schemas.microsoft.com/office/drawing/2014/main" id="{21FB2D68-94C1-E8A9-5277-87F4E1A1BA61}"/>
              </a:ext>
            </a:extLst>
          </p:cNvPr>
          <p:cNvSpPr txBox="1">
            <a:spLocks/>
          </p:cNvSpPr>
          <p:nvPr/>
        </p:nvSpPr>
        <p:spPr>
          <a:xfrm>
            <a:off x="1159807" y="2867838"/>
            <a:ext cx="6824383" cy="107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1pPr>
            <a:lvl2pPr marL="0" marR="0" indent="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2pPr>
            <a:lvl3pPr marL="1200150" marR="0" indent="-28575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3pPr>
            <a:lvl4pPr marL="1657350" marR="0" indent="-28575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4pPr>
            <a:lvl5pPr marL="0" marR="0" indent="182880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5pPr>
            <a:lvl6pPr marL="2540000" marR="0" indent="-25400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6pPr>
            <a:lvl7pPr marL="2997200" marR="0" indent="-25400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7pPr>
            <a:lvl8pPr marL="3454400" marR="0" indent="-25400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8pPr>
            <a:lvl9pPr marL="3911600" marR="0" indent="-254000" algn="l" defTabSz="4572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pPr algn="ctr"/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Системное и прикладное программное обеспечение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09.04.04 Программная инженерия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Заголовок 15"/>
          <p:cNvSpPr txBox="1">
            <a:spLocks noGrp="1"/>
          </p:cNvSpPr>
          <p:nvPr>
            <p:ph type="title"/>
          </p:nvPr>
        </p:nvSpPr>
        <p:spPr>
          <a:xfrm>
            <a:off x="390292" y="127633"/>
            <a:ext cx="6281001" cy="5272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3" name="Текст 16"/>
          <p:cNvSpPr>
            <a:spLocks noGrp="1"/>
          </p:cNvSpPr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10</a:t>
            </a:r>
            <a:endParaRPr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6871CF76-F177-AD54-17BA-D110A443FB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7630" y="521904"/>
            <a:ext cx="8436078" cy="3680036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Проведен анализ предметной области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;</a:t>
            </a:r>
            <a:endParaRPr kumimoji="0" lang="ru-RU" sz="1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Спроектирована программная архитектура и архитектура данных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Разработаны клиентская и серверная часть нового функционала, необходимые для реализации:</a:t>
            </a:r>
          </a:p>
          <a:p>
            <a:pPr marL="966787" lvl="1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для создания графиков,</a:t>
            </a:r>
          </a:p>
          <a:p>
            <a:pPr marL="966787" lvl="1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по созданию шаблонов графиков и их применению,</a:t>
            </a:r>
          </a:p>
          <a:p>
            <a:pPr marL="966787" lvl="1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по созданию шаблонов эпюр и их применению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;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Созданы модульные тесты, проведено ручное тестирование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ru-RU" sz="15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marR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На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платформ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ы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и </a:t>
            </a: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Яндекс. Диск 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выложены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следующие материалы проекта:</a:t>
            </a:r>
          </a:p>
          <a:p>
            <a:pPr marL="342900" indent="-342900" hangingPunct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Подписанная заявка на участие в конкурсе </a:t>
            </a:r>
            <a:r>
              <a:rPr lang="en-US" sz="15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SHWare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,</a:t>
            </a:r>
          </a:p>
          <a:p>
            <a:pPr marL="342900" indent="-342900" hangingPunct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 файле </a:t>
            </a:r>
            <a:r>
              <a:rPr lang="en-US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CV.pdf 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представлено резюме,</a:t>
            </a:r>
          </a:p>
          <a:p>
            <a:pPr marL="342900" indent="-342900" hangingPunct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 файле </a:t>
            </a:r>
            <a:r>
              <a:rPr lang="en-US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Motivation.mp4 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представлен мотивационный видеоролик – ссылка на него 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https://disk.yandex.ru/i/hJIYQxJLd_QwZg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,</a:t>
            </a:r>
          </a:p>
          <a:p>
            <a:pPr marL="342900" indent="-342900" hangingPunct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файле 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Shware.pptx 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представлена данная презентация,</a:t>
            </a:r>
          </a:p>
          <a:p>
            <a:pPr marL="342900" indent="-342900" hangingPunct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 файле </a:t>
            </a:r>
            <a:r>
              <a:rPr lang="en-US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Work.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mp4 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продемонстрирована работа разработанных сервисов – ссылка на него 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https://disk.yandex.ru/i/ACck1cA_DaUQcw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,</a:t>
            </a: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 файле 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Architecture.pdf </a:t>
            </a: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представлены системная, программная архитектура и архитектура данных</a:t>
            </a:r>
            <a:r>
              <a:rPr kumimoji="0" lang="en-US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,</a:t>
            </a: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В файле </a:t>
            </a:r>
            <a:r>
              <a:rPr lang="en-US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Tests.pdf </a:t>
            </a:r>
            <a:r>
              <a:rPr lang="ru-RU" sz="15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прикреплена часть протокола ручного тестирования, а также скриншоты успешного прохождения модульных тестов.</a:t>
            </a:r>
            <a:endParaRPr kumimoji="0" lang="en-US" sz="1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ru-RU" sz="1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marL="342900" marR="0" indent="-342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60841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Текст 5"/>
          <p:cNvSpPr txBox="1">
            <a:spLocks noGrp="1"/>
          </p:cNvSpPr>
          <p:nvPr>
            <p:ph type="body" idx="1"/>
          </p:nvPr>
        </p:nvSpPr>
        <p:spPr>
          <a:xfrm>
            <a:off x="457199" y="1101329"/>
            <a:ext cx="7853517" cy="3447145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2000" i="1" dirty="0"/>
              <a:t>Цель работы: </a:t>
            </a: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Необходимо 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азработать средства автоматизации визуального анализа состояния гидротехнических сооружений (ГТС).</a:t>
            </a: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ru-RU" sz="1600" dirty="0"/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2000" i="1" dirty="0"/>
              <a:t>Задачи, решаемые в ходе выполнения проекта:</a:t>
            </a:r>
          </a:p>
          <a:p>
            <a:pPr marL="966787" lvl="1" indent="-342900" hangingPunct="0">
              <a:spcBef>
                <a:spcPts val="0"/>
              </a:spcBef>
              <a:buSzTx/>
              <a:buFontTx/>
              <a:buAutoNum type="arabicPeriod"/>
            </a:pPr>
            <a:r>
              <a:rPr kumimoji="0" lang="ru-RU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Проведение анализа предметной области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;</a:t>
            </a:r>
            <a:endParaRPr kumimoji="0" lang="ru-RU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marL="966787" lvl="1" indent="-342900" hangingPunct="0">
              <a:spcBef>
                <a:spcPts val="0"/>
              </a:spcBef>
              <a:buSzTx/>
              <a:buFontTx/>
              <a:buAutoNum type="arabicPeriod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программной архитектуры и архитектуры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966787" lvl="1" indent="-342900" hangingPunct="0">
              <a:spcBef>
                <a:spcPts val="0"/>
              </a:spcBef>
              <a:buSzTx/>
              <a:buFontTx/>
              <a:buAutoNum type="arabicPeriod"/>
            </a:pPr>
            <a:r>
              <a:rPr lang="ru-RU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Разработка клиентской и серверной части нового функционала, необходимых для реализации:</a:t>
            </a:r>
          </a:p>
          <a:p>
            <a:pPr marL="1417319" lvl="2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для построения графиков,</a:t>
            </a:r>
          </a:p>
          <a:p>
            <a:pPr marL="1417319" lvl="2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по созданию шаблонов графиков и их применению,</a:t>
            </a:r>
          </a:p>
          <a:p>
            <a:pPr marL="1417319" lvl="2" indent="-342900" hangingPunct="0">
              <a:spcBef>
                <a:spcPts val="0"/>
              </a:spcBef>
              <a:buSzTx/>
              <a:buFont typeface="Arial" panose="020B0604020202020204" pitchFamily="34" charset="0"/>
              <a:buChar char="•"/>
            </a:pPr>
            <a:r>
              <a:rPr kumimoji="0" lang="ru-RU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Сервиса по созданию шаблонов эпюр и их применению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;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66787" lvl="1" indent="-342900" hangingPunct="0">
              <a:spcBef>
                <a:spcPts val="0"/>
              </a:spcBef>
              <a:buSzTx/>
              <a:buFontTx/>
              <a:buAutoNum type="arabicPeriod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модульных тестов, проведение ручного тестирования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ru-RU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ru-RU" sz="1600" dirty="0"/>
          </a:p>
        </p:txBody>
      </p:sp>
      <p:sp>
        <p:nvSpPr>
          <p:cNvPr id="301" name="Текст 2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2</a:t>
            </a:r>
            <a:endParaRPr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4C9B6A-7E08-9ABB-7D46-2587457E24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9" y="306435"/>
            <a:ext cx="6281001" cy="527284"/>
          </a:xfrm>
          <a:prstGeom prst="rect">
            <a:avLst/>
          </a:prstGeom>
        </p:spPr>
        <p:txBody>
          <a:bodyPr>
            <a:normAutofit/>
          </a:bodyPr>
          <a:lstStyle>
            <a:lvl1pPr defTabSz="379475">
              <a:defRPr sz="2905" b="1"/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 проекта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Текст 10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lang="ru-RU" dirty="0"/>
              <a:t>3</a:t>
            </a:r>
            <a:endParaRPr dirty="0"/>
          </a:p>
        </p:txBody>
      </p:sp>
      <p:sp>
        <p:nvSpPr>
          <p:cNvPr id="325" name="Выбор опций и внутренняя регистрация"/>
          <p:cNvSpPr txBox="1"/>
          <p:nvPr/>
        </p:nvSpPr>
        <p:spPr>
          <a:xfrm>
            <a:off x="244709" y="636745"/>
            <a:ext cx="8287172" cy="4278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/>
            </a:lvl1pPr>
          </a:lstStyle>
          <a:p>
            <a:pPr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</a:t>
            </a:r>
          </a:p>
          <a:p>
            <a:pPr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Информационно-аналитическая система (ИАС) - </a:t>
            </a:r>
            <a:r>
              <a:rPr lang="ru-RU" sz="1600" dirty="0" err="1"/>
              <a:t>web</a:t>
            </a:r>
            <a:r>
              <a:rPr lang="ru-RU" sz="1600" dirty="0"/>
              <a:t>-приложение для автоматизации процессов мониторинга ГТС. Данная система используется в качестве главного хаба, в который поступают данные с множества различных ГТС и служит для анализа поступающей информации, прогнозирования износа оборудования, оценки состояния и т.д.</a:t>
            </a: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Результатом данного проекта стало расширение возможностей пользователей и сотрудников при помощи возможности визуализации данных, а именно, требуется реализовать: </a:t>
            </a:r>
          </a:p>
          <a:p>
            <a:pPr marL="285750" indent="-285750" algn="just" defTabSz="406908">
              <a:spcBef>
                <a:spcPts val="0"/>
              </a:spcBef>
              <a:buFont typeface="Times New Roman" panose="02020603050405020304" pitchFamily="18" charset="0"/>
              <a:buChar char="–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Сервис для построения графиков следующих  видов: </a:t>
            </a:r>
          </a:p>
          <a:p>
            <a:pPr marL="909637" lvl="1" indent="-285750" algn="just" defTabSz="406908">
              <a:spcBef>
                <a:spcPts val="0"/>
              </a:spcBef>
              <a:buFont typeface="Arial" panose="020B0604020202020204" pitchFamily="34" charset="0"/>
              <a:buChar char="•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«Линейный график с несколькими осями»,</a:t>
            </a:r>
          </a:p>
          <a:p>
            <a:pPr marL="909637" lvl="1" indent="-285750" algn="just" defTabSz="406908">
              <a:spcBef>
                <a:spcPts val="0"/>
              </a:spcBef>
              <a:buFont typeface="Arial" panose="020B0604020202020204" pitchFamily="34" charset="0"/>
              <a:buChar char="•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«Зависимость показателей»,</a:t>
            </a:r>
          </a:p>
          <a:p>
            <a:pPr marL="909637" lvl="1" indent="-285750" algn="just" defTabSz="406908">
              <a:spcBef>
                <a:spcPts val="0"/>
              </a:spcBef>
              <a:buFont typeface="Arial" panose="020B0604020202020204" pitchFamily="34" charset="0"/>
              <a:buChar char="•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«Вычитание показателей»,</a:t>
            </a:r>
          </a:p>
          <a:p>
            <a:pPr marL="909637" lvl="1" indent="-285750" algn="just" defTabSz="406908">
              <a:spcBef>
                <a:spcPts val="0"/>
              </a:spcBef>
              <a:buFont typeface="Arial" panose="020B0604020202020204" pitchFamily="34" charset="0"/>
              <a:buChar char="•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«Год-к-году».</a:t>
            </a:r>
          </a:p>
          <a:p>
            <a:pPr marL="285750" indent="-285750" algn="just" defTabSz="406908">
              <a:spcBef>
                <a:spcPts val="0"/>
              </a:spcBef>
              <a:buFont typeface="Times New Roman" panose="02020603050405020304" pitchFamily="18" charset="0"/>
              <a:buChar char="–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Сервис по созданию шаблонов эпюр и их применению</a:t>
            </a:r>
            <a:r>
              <a:rPr lang="en-US" sz="1600" dirty="0"/>
              <a:t>,</a:t>
            </a:r>
            <a:endParaRPr lang="ru-RU" sz="1600" dirty="0"/>
          </a:p>
          <a:p>
            <a:pPr marL="285750" indent="-285750" algn="just" defTabSz="406908">
              <a:spcBef>
                <a:spcPts val="0"/>
              </a:spcBef>
              <a:buFont typeface="Times New Roman" panose="02020603050405020304" pitchFamily="18" charset="0"/>
              <a:buChar char="–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Сервис по созданию шаблонов графиков и их применению</a:t>
            </a:r>
            <a:r>
              <a:rPr lang="en-US" sz="1600" dirty="0"/>
              <a:t>.</a:t>
            </a:r>
            <a:endParaRPr lang="ru-RU" sz="1600" dirty="0"/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b="0" i="0" spc="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LS Gorizont Medium Expanded"/>
                <a:cs typeface="Times New Roman" panose="02020603050405020304" pitchFamily="18" charset="0"/>
              </a:rPr>
              <a:t>Также необходимо предусмотреть дополнительную возможность настройки получившихся графиков и эпюр после построения и их сохранение. </a:t>
            </a:r>
            <a:endParaRPr lang="ru-RU" sz="160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271988D-C92C-8BF4-F66F-FCDC02E6D7DC}"/>
              </a:ext>
            </a:extLst>
          </p:cNvPr>
          <p:cNvSpPr txBox="1">
            <a:spLocks/>
          </p:cNvSpPr>
          <p:nvPr/>
        </p:nvSpPr>
        <p:spPr>
          <a:xfrm>
            <a:off x="457200" y="261093"/>
            <a:ext cx="2739422" cy="527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37947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905" b="1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1pPr>
            <a:lvl2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2pPr>
            <a:lvl3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3pPr>
            <a:lvl4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4pPr>
            <a:lvl5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5pPr>
            <a:lvl6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6pPr>
            <a:lvl7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7pPr>
            <a:lvl8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8pPr>
            <a:lvl9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ALS Gorizont Medium Expanded"/>
                <a:ea typeface="ALS Gorizont Medium Expanded"/>
                <a:cs typeface="ALS Gorizont Medium Expanded"/>
                <a:sym typeface="ALS Gorizont Medium Expanded"/>
              </a:defRPr>
            </a:lvl9pPr>
          </a:lstStyle>
          <a:p>
            <a:pPr hangingPunct="1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65124528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Текст 10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rPr lang="ru-RU" dirty="0"/>
              <a:t>4</a:t>
            </a:r>
            <a:endParaRPr dirty="0"/>
          </a:p>
        </p:txBody>
      </p:sp>
      <p:sp>
        <p:nvSpPr>
          <p:cNvPr id="325" name="Выбор опций и внутренняя регистрация"/>
          <p:cNvSpPr txBox="1"/>
          <p:nvPr/>
        </p:nvSpPr>
        <p:spPr>
          <a:xfrm>
            <a:off x="244709" y="752824"/>
            <a:ext cx="8654582" cy="418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/>
            </a:lvl1pPr>
          </a:lstStyle>
          <a:p>
            <a:pPr lvl="0" algn="just"/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 Кроме разработанных программной архитектуры и архитектуры данных, а также модульных тестов и протоколов ручного тестирования. Для полного и качественного анализа оценивания результатов проекта необходимо выполнение следующих сформулированных функциональных и нефункциональных требований к разрабатываемым сервисам:</a:t>
            </a:r>
          </a:p>
          <a:p>
            <a:pPr lvl="0" algn="just"/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Функциональные: </a:t>
            </a:r>
          </a:p>
          <a:p>
            <a:pPr lvl="1" algn="just"/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Администратор должен иметь возможность </a:t>
            </a: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Просматривать, создавать и редактировать типы эпюр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Просматривать, создавать и редактировать шаблоны эпюр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/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Администратор и пользователь должны иметь возможность </a:t>
            </a: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Просматривать, создавать и редактировать шаблоны график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ов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доступные для создателя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Делать доступными для всех пользователей созданные шаблоны графиков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Строить графики по выбранным параметрам или при помощи шаблона, строить эпюры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Настраивать и сохранять графики и эпюры после построения.</a:t>
            </a:r>
          </a:p>
          <a:p>
            <a:pPr marL="623887" lvl="2" indent="0" algn="just"/>
            <a:endParaRPr lang="ru-RU" sz="1400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/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Нефункциональные:</a:t>
            </a: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Надежность и стабильная работа разрабатываемых компонентов,</a:t>
            </a: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Кроссплатформенность: возможность работы как на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Windows, 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 и на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AlterOS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ru-RU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66787" lvl="2" indent="-342900" algn="just">
              <a:buFont typeface="+mj-lt"/>
              <a:buAutoNum type="arabicPeriod"/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Интуитивно понятный и удобный пользовательский интерфейс.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6319068-F6BF-A48C-DBF9-FBB5FDD6C1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9" y="306435"/>
            <a:ext cx="6629401" cy="527284"/>
          </a:xfrm>
          <a:prstGeom prst="rect">
            <a:avLst/>
          </a:prstGeom>
        </p:spPr>
        <p:txBody>
          <a:bodyPr>
            <a:noAutofit/>
          </a:bodyPr>
          <a:lstStyle>
            <a:lvl1pPr defTabSz="379475">
              <a:defRPr sz="2905" b="1"/>
            </a:lvl1pPr>
          </a:lstStyle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Перечень представляемых для оценки результатов проекта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91106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Заголовок 15"/>
          <p:cNvSpPr txBox="1">
            <a:spLocks noGrp="1"/>
          </p:cNvSpPr>
          <p:nvPr>
            <p:ph type="title"/>
          </p:nvPr>
        </p:nvSpPr>
        <p:spPr>
          <a:xfrm>
            <a:off x="390292" y="298117"/>
            <a:ext cx="7006024" cy="52728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 b="1"/>
            </a:lvl1pPr>
          </a:lstStyle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Оценка и обоснование оригинальности решения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3" name="Текст 16"/>
          <p:cNvSpPr>
            <a:spLocks noGrp="1"/>
          </p:cNvSpPr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5</a:t>
            </a:r>
            <a:endParaRPr dirty="0"/>
          </a:p>
        </p:txBody>
      </p:sp>
      <p:sp>
        <p:nvSpPr>
          <p:cNvPr id="2" name="Текст 5">
            <a:extLst>
              <a:ext uri="{FF2B5EF4-FFF2-40B4-BE49-F238E27FC236}">
                <a16:creationId xmlns:a16="http://schemas.microsoft.com/office/drawing/2014/main" id="{4E82C8FA-FC3F-4E39-DF94-D83EFA7610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199" y="825401"/>
            <a:ext cx="7853517" cy="3723073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Ранее для каждой ГТС в стране использовалась своя система мониторинга, в основном исключительно импортная, а общего хаба для них не существовало. Разработка ИАС существенно повысило удобство использования и общую эффективность мониторинга за гидротехническими сооружениями. Моя часть, представленная в данном проекте – визуализация данных – это один из самых удобных способов анализа больших данных. С помощью нее было достигнуто быстрое и наглядное сравнение данных за указанный период для понимая тенденций и прогнозирования в состоянии ГТС.</a:t>
            </a: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 	Данное решение является инновационным и на данный момент не имеет аналогов, в том числе и по тому, что требуемые и необходимые типы графиков и эпюр, требуемый функционал получаются напрямую от сотрудников ГТС, которые используют ИАС. Также получение данных и само построение происходит внутри разработанной системы в целях безопасности данных.</a:t>
            </a:r>
          </a:p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На данный момент решение внедрено в тестовую эксплуатацию и пока не является основным источником для аналитики. Но в ближайшее время, в течении месяца, будет завершено приемочное тестирование и постепенно в ИАС будут добавлено большинство ГЭС на территории РФ.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Текст 2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6</a:t>
            </a:r>
            <a:endParaRPr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4C9B6A-7E08-9ABB-7D46-2587457E24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9" y="306435"/>
            <a:ext cx="6281001" cy="527284"/>
          </a:xfrm>
          <a:prstGeom prst="rect">
            <a:avLst/>
          </a:prstGeom>
        </p:spPr>
        <p:txBody>
          <a:bodyPr>
            <a:normAutofit/>
          </a:bodyPr>
          <a:lstStyle>
            <a:lvl1pPr defTabSz="379475">
              <a:defRPr sz="2905" b="1"/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Перечень используемых технологий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DFD787EC-9C14-C42B-DF6F-DDB9314EF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55" y="4118604"/>
            <a:ext cx="2071316" cy="47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711A1F49-F4D4-18C7-36E4-03639C9D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5951" y="3962214"/>
            <a:ext cx="2573594" cy="78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icture background">
            <a:extLst>
              <a:ext uri="{FF2B5EF4-FFF2-40B4-BE49-F238E27FC236}">
                <a16:creationId xmlns:a16="http://schemas.microsoft.com/office/drawing/2014/main" id="{25FF31BB-BD3D-DD7F-6F88-DDD9088EB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882" y="2813922"/>
            <a:ext cx="2707062" cy="73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icture background">
            <a:extLst>
              <a:ext uri="{FF2B5EF4-FFF2-40B4-BE49-F238E27FC236}">
                <a16:creationId xmlns:a16="http://schemas.microsoft.com/office/drawing/2014/main" id="{3B1687F3-6AC7-700A-05B3-B16A028A4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138" y="2557985"/>
            <a:ext cx="2213281" cy="124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Picture background">
            <a:extLst>
              <a:ext uri="{FF2B5EF4-FFF2-40B4-BE49-F238E27FC236}">
                <a16:creationId xmlns:a16="http://schemas.microsoft.com/office/drawing/2014/main" id="{A0932C7C-0A63-5AF4-1086-8DF087848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089" y="1330514"/>
            <a:ext cx="2038097" cy="114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EA60A0-FA10-FD90-8478-D9485C780A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0163" y="3239771"/>
            <a:ext cx="2586310" cy="945989"/>
          </a:xfrm>
          <a:prstGeom prst="rect">
            <a:avLst/>
          </a:prstGeom>
        </p:spPr>
      </p:pic>
      <p:pic>
        <p:nvPicPr>
          <p:cNvPr id="1048" name="Picture 24" descr="Picture background">
            <a:extLst>
              <a:ext uri="{FF2B5EF4-FFF2-40B4-BE49-F238E27FC236}">
                <a16:creationId xmlns:a16="http://schemas.microsoft.com/office/drawing/2014/main" id="{BCD6B2E2-CCF2-7C4C-F0A8-C1EA691D6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475" y="1206426"/>
            <a:ext cx="1571096" cy="157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Picture background">
            <a:extLst>
              <a:ext uri="{FF2B5EF4-FFF2-40B4-BE49-F238E27FC236}">
                <a16:creationId xmlns:a16="http://schemas.microsoft.com/office/drawing/2014/main" id="{A51C21BA-F727-0527-101F-1F9EAE1BA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882" y="1110495"/>
            <a:ext cx="2602378" cy="1632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3609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Заголовок 15"/>
          <p:cNvSpPr txBox="1">
            <a:spLocks noGrp="1"/>
          </p:cNvSpPr>
          <p:nvPr>
            <p:ph type="title"/>
          </p:nvPr>
        </p:nvSpPr>
        <p:spPr>
          <a:xfrm>
            <a:off x="390292" y="298117"/>
            <a:ext cx="6281001" cy="5272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сервиса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3" name="Текст 16"/>
          <p:cNvSpPr>
            <a:spLocks noGrp="1"/>
          </p:cNvSpPr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7</a:t>
            </a:r>
            <a:endParaRPr dirty="0"/>
          </a:p>
        </p:txBody>
      </p:sp>
      <p:sp>
        <p:nvSpPr>
          <p:cNvPr id="24" name="Выбор опций и внутренняя регистрация">
            <a:extLst>
              <a:ext uri="{FF2B5EF4-FFF2-40B4-BE49-F238E27FC236}">
                <a16:creationId xmlns:a16="http://schemas.microsoft.com/office/drawing/2014/main" id="{53A53AEF-505B-2CF1-D65F-E24AADE4C3C0}"/>
              </a:ext>
            </a:extLst>
          </p:cNvPr>
          <p:cNvSpPr txBox="1"/>
          <p:nvPr/>
        </p:nvSpPr>
        <p:spPr>
          <a:xfrm>
            <a:off x="2162206" y="4692660"/>
            <a:ext cx="481958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создания шаблона графика типа «Год-к-году» и его применение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0E01437-8E14-E6BF-6F79-0C59FDC99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6" y="1098099"/>
            <a:ext cx="4538074" cy="333597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EE11B39-9848-351F-2496-90FD6E6E8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3931" y="1401097"/>
            <a:ext cx="5950069" cy="317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6576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Заголовок 15"/>
          <p:cNvSpPr txBox="1">
            <a:spLocks noGrp="1"/>
          </p:cNvSpPr>
          <p:nvPr>
            <p:ph type="title"/>
          </p:nvPr>
        </p:nvSpPr>
        <p:spPr>
          <a:xfrm>
            <a:off x="390292" y="298117"/>
            <a:ext cx="6281001" cy="5272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сервиса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3" name="Текст 16"/>
          <p:cNvSpPr>
            <a:spLocks noGrp="1"/>
          </p:cNvSpPr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8</a:t>
            </a:r>
            <a:endParaRPr dirty="0"/>
          </a:p>
        </p:txBody>
      </p:sp>
      <p:sp>
        <p:nvSpPr>
          <p:cNvPr id="24" name="Выбор опций и внутренняя регистрация">
            <a:extLst>
              <a:ext uri="{FF2B5EF4-FFF2-40B4-BE49-F238E27FC236}">
                <a16:creationId xmlns:a16="http://schemas.microsoft.com/office/drawing/2014/main" id="{53A53AEF-505B-2CF1-D65F-E24AADE4C3C0}"/>
              </a:ext>
            </a:extLst>
          </p:cNvPr>
          <p:cNvSpPr txBox="1"/>
          <p:nvPr/>
        </p:nvSpPr>
        <p:spPr>
          <a:xfrm>
            <a:off x="2996621" y="4706883"/>
            <a:ext cx="405816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построенной эпюры противодавления и ее настроек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56FCD30-5D36-A330-CC01-1D55C6F4B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701" y="823678"/>
            <a:ext cx="4071770" cy="380693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E94C2D-D75E-9194-C99E-A1641264F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23678"/>
            <a:ext cx="5014453" cy="380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73814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Заголовок 15"/>
          <p:cNvSpPr txBox="1">
            <a:spLocks noGrp="1"/>
          </p:cNvSpPr>
          <p:nvPr>
            <p:ph type="title"/>
          </p:nvPr>
        </p:nvSpPr>
        <p:spPr>
          <a:xfrm>
            <a:off x="390292" y="298117"/>
            <a:ext cx="7027710" cy="5272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Соответствие результатов оцениваемых показателей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3" name="Текст 16"/>
          <p:cNvSpPr>
            <a:spLocks noGrp="1"/>
          </p:cNvSpPr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416052">
              <a:lnSpc>
                <a:spcPct val="80000"/>
              </a:lnSpc>
            </a:lvl1pPr>
          </a:lstStyle>
          <a:p>
            <a:r>
              <a:rPr lang="ru-RU" dirty="0"/>
              <a:t>9</a:t>
            </a:r>
            <a:endParaRPr lang="en-US" dirty="0"/>
          </a:p>
        </p:txBody>
      </p:sp>
      <p:sp>
        <p:nvSpPr>
          <p:cNvPr id="24" name="Выбор опций и внутренняя регистрация">
            <a:extLst>
              <a:ext uri="{FF2B5EF4-FFF2-40B4-BE49-F238E27FC236}">
                <a16:creationId xmlns:a16="http://schemas.microsoft.com/office/drawing/2014/main" id="{53A53AEF-505B-2CF1-D65F-E24AADE4C3C0}"/>
              </a:ext>
            </a:extLst>
          </p:cNvPr>
          <p:cNvSpPr txBox="1"/>
          <p:nvPr/>
        </p:nvSpPr>
        <p:spPr>
          <a:xfrm>
            <a:off x="2033165" y="4536265"/>
            <a:ext cx="9239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B4BA6FE1-06D3-7AC6-4CCC-E255122DE1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292" y="825401"/>
            <a:ext cx="7853517" cy="4115309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 defTabSz="406908">
              <a:spcBef>
                <a:spcPts val="0"/>
              </a:spcBef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	Для оценки соответствия результатов оцениваемым показателям рассмотрим полученные итоги выполнения проекта:</a:t>
            </a:r>
          </a:p>
          <a:p>
            <a:pPr marL="342900" indent="-342900" algn="just" defTabSz="406908">
              <a:spcBef>
                <a:spcPts val="0"/>
              </a:spcBef>
              <a:buFont typeface="+mj-lt"/>
              <a:buAutoNum type="arabicPeriod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Спроектирована программная архитектура с учетом функциональных и нефункциональных требований, а также согласно принципам ООП и паттерном проектирования </a:t>
            </a:r>
            <a:r>
              <a:rPr lang="en-US" sz="1600" dirty="0"/>
              <a:t>MVC</a:t>
            </a:r>
            <a:r>
              <a:rPr lang="ru-RU" sz="1600" dirty="0"/>
              <a:t>,</a:t>
            </a:r>
          </a:p>
          <a:p>
            <a:pPr marL="342900" indent="-342900" algn="just" defTabSz="406908">
              <a:spcBef>
                <a:spcPts val="0"/>
              </a:spcBef>
              <a:buFont typeface="+mj-lt"/>
              <a:buAutoNum type="arabicPeriod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Спроектирована и создана БД в 3 нормальной форме, что является компромиссом между, с одной стороны, устранением аномалий и производительностью и, с другой, удобством использования,</a:t>
            </a:r>
          </a:p>
          <a:p>
            <a:pPr marL="342900" indent="-342900" algn="just" defTabSz="406908">
              <a:spcBef>
                <a:spcPts val="0"/>
              </a:spcBef>
              <a:buFont typeface="+mj-lt"/>
              <a:buAutoNum type="arabicPeriod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Созданы: сервис для  построения графиков новых типов, указанных в задачах проекта, сервис для работы с шаблонами графиков, сервисы для работы с типами и шаблонами эпюр, все они полностью отвечают заявленным требованиям. Пример работы некоторых из них приведен на слайдах 7-8,</a:t>
            </a:r>
          </a:p>
          <a:p>
            <a:pPr marL="342900" indent="-342900" algn="just" defTabSz="406908">
              <a:spcBef>
                <a:spcPts val="0"/>
              </a:spcBef>
              <a:buFont typeface="+mj-lt"/>
              <a:buAutoNum type="arabicPeriod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Созданы модульные тесты для проверки корректности работы с БД, проведено полноценное и подробное ручное тестирование, выявленные недостатки были исправлены,</a:t>
            </a:r>
          </a:p>
          <a:p>
            <a:pPr marL="342900" indent="-342900" algn="just" defTabSz="406908">
              <a:spcBef>
                <a:spcPts val="0"/>
              </a:spcBef>
              <a:buFont typeface="+mj-lt"/>
              <a:buAutoNum type="arabicPeriod"/>
              <a:defRPr sz="166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600" dirty="0"/>
              <a:t>Разработанный функционал проходит стадию приемочного тестирования и вскоре будет применяться на реальных гидротехнических сооружениях.</a:t>
            </a:r>
          </a:p>
        </p:txBody>
      </p:sp>
    </p:spTree>
    <p:extLst>
      <p:ext uri="{BB962C8B-B14F-4D97-AF65-F5344CB8AC3E}">
        <p14:creationId xmlns:p14="http://schemas.microsoft.com/office/powerpoint/2010/main" val="42688565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ИТМО">
  <a:themeElements>
    <a:clrScheme name="Тема ИТМО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0000FF"/>
      </a:hlink>
      <a:folHlink>
        <a:srgbClr val="FF00FF"/>
      </a:folHlink>
    </a:clrScheme>
    <a:fontScheme name="Тема ИТМО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ИТМО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ИТМО">
  <a:themeElements>
    <a:clrScheme name="Тема ИТМО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0000FF"/>
      </a:hlink>
      <a:folHlink>
        <a:srgbClr val="FF00FF"/>
      </a:folHlink>
    </a:clrScheme>
    <a:fontScheme name="Тема ИТМО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ИТМО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16832</TotalTime>
  <Words>936</Words>
  <Application>Microsoft Office PowerPoint</Application>
  <PresentationFormat>Экран (16:9)</PresentationFormat>
  <Paragraphs>86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ALS Gorizont Medium Expanded</vt:lpstr>
      <vt:lpstr>Aptos</vt:lpstr>
      <vt:lpstr>Arial</vt:lpstr>
      <vt:lpstr>Calibri</vt:lpstr>
      <vt:lpstr>Golos Text</vt:lpstr>
      <vt:lpstr>Times New Roman</vt:lpstr>
      <vt:lpstr>Тема ИТМО</vt:lpstr>
      <vt:lpstr>Разработка средств автоматизации визуального анализа состояния гидротехнических сооружений</vt:lpstr>
      <vt:lpstr>Цели и задачи проекта</vt:lpstr>
      <vt:lpstr>Презентация PowerPoint</vt:lpstr>
      <vt:lpstr>Перечень представляемых для оценки результатов проекта</vt:lpstr>
      <vt:lpstr>Оценка и обоснование оригинальности решения</vt:lpstr>
      <vt:lpstr>Перечень используемых технологий</vt:lpstr>
      <vt:lpstr>Пример работы сервиса</vt:lpstr>
      <vt:lpstr>Пример работы сервиса</vt:lpstr>
      <vt:lpstr>Соответствие результатов оцениваемых показателей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средств автоматизации для создания и обработки графиков и эпюр системы мониторинга гидротехнических сооружений</dc:title>
  <dc:creator>Ivan</dc:creator>
  <cp:lastModifiedBy>Иван Хряков</cp:lastModifiedBy>
  <cp:revision>115</cp:revision>
  <dcterms:modified xsi:type="dcterms:W3CDTF">2024-06-23T15:31:13Z</dcterms:modified>
</cp:coreProperties>
</file>